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61" r:id="rId3"/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0000FF"/>
    <a:srgbClr val="EAE8DA"/>
    <a:srgbClr val="3B8AC3"/>
    <a:srgbClr val="D1D1D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264" y="-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-2118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BECCE-1F21-4801-B6C6-B61B6DBA8A08}" type="datetimeFigureOut">
              <a:rPr lang="ko-KR" altLang="en-US" smtClean="0"/>
              <a:pPr/>
              <a:t>2017-09-29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3F944C-5F37-4330-BFD3-D15B8926D5A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302223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3F944C-5F37-4330-BFD3-D15B8926D5A0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30616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3F944C-5F37-4330-BFD3-D15B8926D5A0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30616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67AC-EB54-4DB2-9C50-6B3078C069B7}" type="datetimeFigureOut">
              <a:rPr lang="ko-KR" altLang="en-US" smtClean="0"/>
              <a:pPr/>
              <a:t>2017-09-29</a:t>
            </a:fld>
            <a:endParaRPr lang="ko-KR" altLang="en-US"/>
          </a:p>
        </p:txBody>
      </p:sp>
      <p:cxnSp>
        <p:nvCxnSpPr>
          <p:cNvPr id="7" name="직선 연결선 6"/>
          <p:cNvCxnSpPr/>
          <p:nvPr userDrawn="1"/>
        </p:nvCxnSpPr>
        <p:spPr>
          <a:xfrm>
            <a:off x="-4840" y="548680"/>
            <a:ext cx="914884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직사각형 7"/>
          <p:cNvSpPr/>
          <p:nvPr userDrawn="1"/>
        </p:nvSpPr>
        <p:spPr>
          <a:xfrm>
            <a:off x="-4840" y="0"/>
            <a:ext cx="9148840" cy="534837"/>
          </a:xfrm>
          <a:prstGeom prst="rect">
            <a:avLst/>
          </a:prstGeom>
          <a:gradFill>
            <a:gsLst>
              <a:gs pos="100000">
                <a:schemeClr val="bg1">
                  <a:lumMod val="95000"/>
                </a:schemeClr>
              </a:gs>
              <a:gs pos="62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10858" y="217300"/>
            <a:ext cx="1075595" cy="190241"/>
          </a:xfrm>
          <a:prstGeom prst="rect">
            <a:avLst/>
          </a:prstGeom>
        </p:spPr>
      </p:pic>
      <p:sp>
        <p:nvSpPr>
          <p:cNvPr id="10" name="직사각형 9"/>
          <p:cNvSpPr/>
          <p:nvPr userDrawn="1"/>
        </p:nvSpPr>
        <p:spPr>
          <a:xfrm>
            <a:off x="-4840" y="578131"/>
            <a:ext cx="9157386" cy="370775"/>
          </a:xfrm>
          <a:prstGeom prst="rect">
            <a:avLst/>
          </a:prstGeom>
          <a:solidFill>
            <a:srgbClr val="3B8A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342703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67AC-EB54-4DB2-9C50-6B3078C069B7}" type="datetimeFigureOut">
              <a:rPr lang="ko-KR" altLang="en-US" smtClean="0"/>
              <a:pPr/>
              <a:t>2017-09-29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B47F-0334-4FC2-BB1D-08C4941EA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8555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67AC-EB54-4DB2-9C50-6B3078C069B7}" type="datetimeFigureOut">
              <a:rPr lang="ko-KR" altLang="en-US" smtClean="0"/>
              <a:pPr/>
              <a:t>2017-09-29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B47F-0334-4FC2-BB1D-08C4941EA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423996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67AC-EB54-4DB2-9C50-6B3078C069B7}" type="datetimeFigureOut">
              <a:rPr lang="ko-KR" altLang="en-US" smtClean="0"/>
              <a:pPr/>
              <a:t>2017-09-29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B47F-0334-4FC2-BB1D-08C4941EA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24188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67AC-EB54-4DB2-9C50-6B3078C069B7}" type="datetimeFigureOut">
              <a:rPr lang="ko-KR" altLang="en-US" smtClean="0"/>
              <a:pPr/>
              <a:t>2017-09-29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B47F-0334-4FC2-BB1D-08C4941EA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965012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67AC-EB54-4DB2-9C50-6B3078C069B7}" type="datetimeFigureOut">
              <a:rPr lang="ko-KR" altLang="en-US" smtClean="0"/>
              <a:pPr/>
              <a:t>2017-09-29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B47F-0334-4FC2-BB1D-08C4941EA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120646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67AC-EB54-4DB2-9C50-6B3078C069B7}" type="datetimeFigureOut">
              <a:rPr lang="ko-KR" altLang="en-US" smtClean="0"/>
              <a:pPr/>
              <a:t>2017-09-29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B47F-0334-4FC2-BB1D-08C4941EA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606082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67AC-EB54-4DB2-9C50-6B3078C069B7}" type="datetimeFigureOut">
              <a:rPr lang="ko-KR" altLang="en-US" smtClean="0"/>
              <a:pPr/>
              <a:t>2017-09-29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B47F-0334-4FC2-BB1D-08C4941EA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023065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67AC-EB54-4DB2-9C50-6B3078C069B7}" type="datetimeFigureOut">
              <a:rPr lang="ko-KR" altLang="en-US" smtClean="0"/>
              <a:pPr/>
              <a:t>2017-09-29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B47F-0334-4FC2-BB1D-08C4941EA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840971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67AC-EB54-4DB2-9C50-6B3078C069B7}" type="datetimeFigureOut">
              <a:rPr lang="ko-KR" altLang="en-US" smtClean="0"/>
              <a:pPr/>
              <a:t>2017-09-29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B47F-0334-4FC2-BB1D-08C4941EA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71091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67AC-EB54-4DB2-9C50-6B3078C069B7}" type="datetimeFigureOut">
              <a:rPr lang="ko-KR" altLang="en-US" smtClean="0"/>
              <a:pPr/>
              <a:t>2017-09-29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AB47F-0334-4FC2-BB1D-08C4941EA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101769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F67AC-EB54-4DB2-9C50-6B3078C069B7}" type="datetimeFigureOut">
              <a:rPr lang="ko-KR" altLang="en-US" smtClean="0"/>
              <a:pPr/>
              <a:t>2017-09-29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AB47F-0334-4FC2-BB1D-08C4941EA9E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983514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9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9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9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9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ppt\201706_담배소비세\im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3904" y="1772815"/>
            <a:ext cx="6860281" cy="508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8598" y="1702584"/>
            <a:ext cx="52389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000" b="1" smtClean="0">
                <a:solidFill>
                  <a:srgbClr val="3B8AC3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E-TAX</a:t>
            </a:r>
            <a:r>
              <a:rPr lang="en-US" altLang="ko-KR" sz="3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3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특별징수분</a:t>
            </a:r>
            <a:r>
              <a:rPr lang="en-US" altLang="ko-KR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근로소득 등</a:t>
            </a:r>
            <a:r>
              <a:rPr lang="en-US" altLang="ko-KR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30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3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회원</a:t>
            </a:r>
            <a:r>
              <a:rPr lang="en-US" altLang="ko-KR" sz="3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3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비회원 </a:t>
            </a:r>
            <a:r>
              <a:rPr lang="ko-KR" altLang="en-US" sz="3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전</a:t>
            </a:r>
            <a:r>
              <a:rPr lang="ko-KR" altLang="en-US" sz="3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자</a:t>
            </a:r>
            <a:r>
              <a:rPr lang="ko-KR" altLang="en-US" sz="3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납부 </a:t>
            </a:r>
            <a:r>
              <a:rPr lang="ko-KR" altLang="en-US" sz="30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매뉴얼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602085" y="2780928"/>
            <a:ext cx="5111960" cy="275472"/>
          </a:xfrm>
          <a:prstGeom prst="rect">
            <a:avLst/>
          </a:prstGeom>
          <a:solidFill>
            <a:srgbClr val="3B8A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32389" y="404664"/>
            <a:ext cx="1280281" cy="19823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42761" y="2783442"/>
            <a:ext cx="4820070" cy="274836"/>
          </a:xfrm>
          <a:prstGeom prst="rect">
            <a:avLst/>
          </a:prstGeom>
          <a:noFill/>
        </p:spPr>
        <p:txBody>
          <a:bodyPr wrap="none" lIns="119777" tIns="59889" rIns="119777" bIns="59889" rtlCol="0">
            <a:spAutoFit/>
          </a:bodyPr>
          <a:lstStyle/>
          <a:p>
            <a:pPr algn="ctr"/>
            <a:r>
              <a:rPr lang="en-US" altLang="ko-KR" sz="1000" b="1" spc="1500" dirty="0"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SEOUL CITY MENUAL</a:t>
            </a:r>
            <a:endParaRPr lang="ko-KR" altLang="en-US" sz="1000" b="1" spc="1500" dirty="0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421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170534"/>
            <a:ext cx="231345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5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지방소득세 </a:t>
            </a:r>
            <a:r>
              <a:rPr lang="en-US" altLang="ko-KR" sz="15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(</a:t>
            </a:r>
            <a:r>
              <a:rPr lang="ko-KR" altLang="en-US" sz="15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특별징수분</a:t>
            </a:r>
            <a:r>
              <a:rPr lang="en-US" altLang="ko-KR" sz="15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)</a:t>
            </a:r>
            <a:endParaRPr lang="ko-KR" altLang="en-US" sz="1500" b="1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3528" y="629741"/>
            <a:ext cx="17572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smtClean="0">
                <a:solidFill>
                  <a:schemeClr val="bg1"/>
                </a:solidFill>
                <a:latin typeface="+mj-lt"/>
              </a:rPr>
              <a:t>특별징수분 </a:t>
            </a:r>
            <a:r>
              <a:rPr lang="en-US" altLang="ko-KR" sz="1200" b="1" smtClean="0">
                <a:solidFill>
                  <a:schemeClr val="bg1"/>
                </a:solidFill>
                <a:latin typeface="+mj-lt"/>
              </a:rPr>
              <a:t>– </a:t>
            </a:r>
            <a:r>
              <a:rPr lang="ko-KR" altLang="en-US" sz="1200" b="1" smtClean="0">
                <a:solidFill>
                  <a:schemeClr val="bg1"/>
                </a:solidFill>
                <a:latin typeface="+mj-lt"/>
              </a:rPr>
              <a:t>신고납부</a:t>
            </a:r>
            <a:endParaRPr lang="ko-KR" altLang="en-US" sz="1200" b="1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6" name="그림 15" descr="ETAXMA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114" y="1196752"/>
            <a:ext cx="6336704" cy="532859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0" name="직사각형 19"/>
          <p:cNvSpPr/>
          <p:nvPr/>
        </p:nvSpPr>
        <p:spPr>
          <a:xfrm>
            <a:off x="6798256" y="1529633"/>
            <a:ext cx="2146818" cy="49957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6798256" y="1685561"/>
            <a:ext cx="218040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b="1" smtClean="0">
                <a:solidFill>
                  <a:srgbClr val="FF0000"/>
                </a:solidFill>
              </a:rPr>
              <a:t>https://etax.seoul.go.kr</a:t>
            </a:r>
            <a:r>
              <a:rPr lang="en-US" altLang="ko-KR" sz="1000" b="1" smtClean="0">
                <a:solidFill>
                  <a:srgbClr val="FF0000"/>
                </a:solidFill>
              </a:rPr>
              <a:t>/ </a:t>
            </a:r>
            <a:endParaRPr lang="en-US" altLang="ko-KR" sz="1000" b="1" smtClean="0">
              <a:solidFill>
                <a:srgbClr val="FF0000"/>
              </a:solidFill>
            </a:endParaRPr>
          </a:p>
          <a:p>
            <a:r>
              <a:rPr lang="ko-KR" altLang="en-US" sz="1000" b="1" smtClean="0"/>
              <a:t>또는</a:t>
            </a:r>
            <a:r>
              <a:rPr lang="en-US" altLang="ko-KR" sz="1000" b="1" smtClean="0"/>
              <a:t> </a:t>
            </a:r>
            <a:r>
              <a:rPr lang="en-US" altLang="ko-KR" sz="1000" b="1" smtClean="0"/>
              <a:t>‘</a:t>
            </a:r>
            <a:r>
              <a:rPr lang="ko-KR" altLang="en-US" sz="1000" b="1" smtClean="0"/>
              <a:t>서울시세금</a:t>
            </a:r>
            <a:r>
              <a:rPr lang="en-US" altLang="ko-KR" sz="1000" b="1" smtClean="0"/>
              <a:t>’ </a:t>
            </a:r>
            <a:r>
              <a:rPr lang="ko-KR" altLang="en-US" sz="1000" b="1" smtClean="0"/>
              <a:t>검색 후 </a:t>
            </a:r>
            <a:endParaRPr lang="en-US" altLang="ko-KR" sz="1000" b="1" smtClean="0"/>
          </a:p>
          <a:p>
            <a:r>
              <a:rPr lang="en-US" altLang="ko-KR" sz="1000" b="1" smtClean="0"/>
              <a:t>‘</a:t>
            </a:r>
            <a:r>
              <a:rPr lang="ko-KR" altLang="en-US" sz="1000" b="1" smtClean="0">
                <a:solidFill>
                  <a:srgbClr val="FF0000"/>
                </a:solidFill>
              </a:rPr>
              <a:t>서울시</a:t>
            </a:r>
            <a:r>
              <a:rPr lang="ko-KR" altLang="en-US" sz="1000" smtClean="0">
                <a:solidFill>
                  <a:srgbClr val="FF0000"/>
                </a:solidFill>
              </a:rPr>
              <a:t> </a:t>
            </a:r>
            <a:r>
              <a:rPr lang="ko-KR" altLang="en-US" sz="1000" smtClean="0">
                <a:solidFill>
                  <a:srgbClr val="FF0000"/>
                </a:solidFill>
              </a:rPr>
              <a:t>지방세 </a:t>
            </a:r>
            <a:r>
              <a:rPr lang="ko-KR" altLang="en-US" sz="1000" smtClean="0">
                <a:solidFill>
                  <a:srgbClr val="FF0000"/>
                </a:solidFill>
              </a:rPr>
              <a:t>인터넷 </a:t>
            </a:r>
            <a:r>
              <a:rPr lang="ko-KR" altLang="en-US" sz="1000" smtClean="0">
                <a:solidFill>
                  <a:srgbClr val="FF0000"/>
                </a:solidFill>
              </a:rPr>
              <a:t>납부시스템</a:t>
            </a:r>
            <a:r>
              <a:rPr lang="en-US" altLang="ko-KR" sz="1000" smtClean="0"/>
              <a:t>’</a:t>
            </a:r>
          </a:p>
          <a:p>
            <a:r>
              <a:rPr lang="ko-KR" altLang="en-US" sz="1000" smtClean="0"/>
              <a:t>으로 접속합니다</a:t>
            </a:r>
            <a:r>
              <a:rPr lang="en-US" altLang="ko-KR" sz="1000" smtClean="0"/>
              <a:t>.</a:t>
            </a:r>
          </a:p>
          <a:p>
            <a:endParaRPr lang="en-US" altLang="ko-KR" sz="1000" b="1" smtClean="0"/>
          </a:p>
          <a:p>
            <a:r>
              <a:rPr lang="ko-KR" altLang="en-US" sz="1000" b="1" smtClean="0"/>
              <a:t>상단의 </a:t>
            </a:r>
            <a:r>
              <a:rPr lang="ko-KR" altLang="en-US" sz="1000" b="1" smtClean="0">
                <a:solidFill>
                  <a:srgbClr val="3366FF"/>
                </a:solidFill>
              </a:rPr>
              <a:t>신고납부</a:t>
            </a:r>
            <a:r>
              <a:rPr lang="ko-KR" altLang="en-US" sz="1000" b="1" smtClean="0"/>
              <a:t> 선택 후</a:t>
            </a:r>
            <a:endParaRPr lang="en-US" altLang="ko-KR" sz="1000" b="1" smtClean="0"/>
          </a:p>
          <a:p>
            <a:r>
              <a:rPr lang="ko-KR" altLang="en-US" sz="1000" b="1" smtClean="0"/>
              <a:t>☞ </a:t>
            </a:r>
            <a:r>
              <a:rPr lang="ko-KR" altLang="en-US" sz="1000" b="1" smtClean="0">
                <a:solidFill>
                  <a:srgbClr val="3366FF"/>
                </a:solidFill>
              </a:rPr>
              <a:t>지방소득세 특별징수분</a:t>
            </a:r>
            <a:r>
              <a:rPr lang="ko-KR" altLang="en-US" sz="1000" b="1" smtClean="0"/>
              <a:t>을</a:t>
            </a:r>
            <a:endParaRPr lang="en-US" altLang="ko-KR" sz="1000" b="1" smtClean="0"/>
          </a:p>
          <a:p>
            <a:r>
              <a:rPr lang="ko-KR" altLang="en-US" sz="1000" b="1" smtClean="0"/>
              <a:t>선택합니다</a:t>
            </a:r>
            <a:r>
              <a:rPr lang="en-US" altLang="ko-KR" sz="1000" b="1" smtClean="0"/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98256" y="1196752"/>
            <a:ext cx="9653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smtClean="0">
                <a:solidFill>
                  <a:srgbClr val="3B8AC3"/>
                </a:solidFill>
              </a:rPr>
              <a:t>메뉴 설명</a:t>
            </a:r>
            <a:endParaRPr lang="en-US" altLang="ko-KR" sz="1400" b="1" smtClean="0">
              <a:solidFill>
                <a:srgbClr val="3B8AC3"/>
              </a:solidFill>
            </a:endParaRPr>
          </a:p>
        </p:txBody>
      </p:sp>
      <p:cxnSp>
        <p:nvCxnSpPr>
          <p:cNvPr id="24" name="직선 연결선 23"/>
          <p:cNvCxnSpPr/>
          <p:nvPr/>
        </p:nvCxnSpPr>
        <p:spPr>
          <a:xfrm>
            <a:off x="6784834" y="1529633"/>
            <a:ext cx="2160240" cy="0"/>
          </a:xfrm>
          <a:prstGeom prst="line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>
            <a:off x="6784834" y="6509206"/>
            <a:ext cx="2160240" cy="0"/>
          </a:xfrm>
          <a:prstGeom prst="line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직사각형 27"/>
          <p:cNvSpPr/>
          <p:nvPr/>
        </p:nvSpPr>
        <p:spPr>
          <a:xfrm>
            <a:off x="2536362" y="1988840"/>
            <a:ext cx="640589" cy="288032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직사각형 28"/>
          <p:cNvSpPr/>
          <p:nvPr/>
        </p:nvSpPr>
        <p:spPr>
          <a:xfrm>
            <a:off x="880178" y="1628800"/>
            <a:ext cx="640589" cy="288032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86690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6586533" y="1529633"/>
            <a:ext cx="2146818" cy="49957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323528" y="1179589"/>
            <a:ext cx="6059165" cy="521215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2784" y="1245995"/>
            <a:ext cx="5965150" cy="5084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3528" y="170534"/>
            <a:ext cx="231345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5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지방소득세 </a:t>
            </a:r>
            <a:r>
              <a:rPr lang="en-US" altLang="ko-KR" sz="15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(</a:t>
            </a:r>
            <a:r>
              <a:rPr lang="ko-KR" altLang="en-US" sz="15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특별징수분</a:t>
            </a:r>
            <a:r>
              <a:rPr lang="en-US" altLang="ko-KR" sz="15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)</a:t>
            </a:r>
            <a:endParaRPr lang="ko-KR" altLang="en-US" sz="1500" b="1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3528" y="629741"/>
            <a:ext cx="23278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smtClean="0">
                <a:solidFill>
                  <a:schemeClr val="bg1"/>
                </a:solidFill>
                <a:latin typeface="+mj-lt"/>
              </a:rPr>
              <a:t>특별징수분 </a:t>
            </a:r>
            <a:r>
              <a:rPr lang="en-US" altLang="ko-KR" sz="1200" b="1" smtClean="0">
                <a:solidFill>
                  <a:schemeClr val="bg1"/>
                </a:solidFill>
                <a:latin typeface="+mj-lt"/>
              </a:rPr>
              <a:t>– </a:t>
            </a:r>
            <a:r>
              <a:rPr lang="ko-KR" altLang="en-US" sz="1200" b="1" smtClean="0">
                <a:solidFill>
                  <a:schemeClr val="bg1"/>
                </a:solidFill>
                <a:latin typeface="+mj-lt"/>
              </a:rPr>
              <a:t>납세자 정보 입력</a:t>
            </a:r>
            <a:endParaRPr lang="ko-KR" altLang="en-US" sz="1200" b="1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86533" y="1685561"/>
            <a:ext cx="2231701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 smtClean="0"/>
              <a:t>비회원 </a:t>
            </a:r>
            <a:r>
              <a:rPr lang="en-US" altLang="ko-KR" sz="1000" b="1" dirty="0" smtClean="0"/>
              <a:t>&amp; </a:t>
            </a:r>
            <a:r>
              <a:rPr lang="ko-KR" altLang="en-US" sz="1000" b="1" dirty="0" smtClean="0"/>
              <a:t>회원 신고 가능합니다</a:t>
            </a:r>
            <a:r>
              <a:rPr lang="en-US" altLang="ko-KR" sz="1000" b="1" dirty="0" smtClean="0"/>
              <a:t>.</a:t>
            </a:r>
          </a:p>
          <a:p>
            <a:endParaRPr lang="en-US" altLang="ko-KR" sz="1000" b="1" smtClean="0"/>
          </a:p>
          <a:p>
            <a:r>
              <a:rPr lang="ko-KR" altLang="en-US" sz="1000" b="1" smtClean="0"/>
              <a:t>비회원인 </a:t>
            </a:r>
            <a:r>
              <a:rPr lang="ko-KR" altLang="en-US" sz="1000" b="1" dirty="0" smtClean="0"/>
              <a:t>경우는 필수 항목을 모두</a:t>
            </a:r>
            <a:endParaRPr lang="en-US" altLang="ko-KR" sz="1000" b="1" dirty="0" smtClean="0"/>
          </a:p>
          <a:p>
            <a:r>
              <a:rPr lang="ko-KR" altLang="en-US" sz="1000" b="1" dirty="0" smtClean="0"/>
              <a:t>입력하여 신고합니다</a:t>
            </a:r>
            <a:r>
              <a:rPr lang="en-US" altLang="ko-KR" sz="1000" b="1" dirty="0" smtClean="0"/>
              <a:t>.</a:t>
            </a:r>
          </a:p>
          <a:p>
            <a:r>
              <a:rPr lang="ko-KR" altLang="en-US" sz="1000" b="1" dirty="0" err="1" smtClean="0"/>
              <a:t>신고시</a:t>
            </a:r>
            <a:r>
              <a:rPr lang="ko-KR" altLang="en-US" sz="1000" b="1" dirty="0" smtClean="0"/>
              <a:t> 입력하신 법인번호</a:t>
            </a:r>
            <a:r>
              <a:rPr lang="en-US" altLang="ko-KR" sz="1000" b="1" dirty="0" smtClean="0"/>
              <a:t>,</a:t>
            </a:r>
            <a:r>
              <a:rPr lang="ko-KR" altLang="en-US" sz="1000" b="1" dirty="0" smtClean="0"/>
              <a:t>비밀번호</a:t>
            </a:r>
            <a:endParaRPr lang="en-US" altLang="ko-KR" sz="1000" b="1" dirty="0" smtClean="0"/>
          </a:p>
          <a:p>
            <a:r>
              <a:rPr lang="ko-KR" altLang="en-US" sz="1000" b="1" dirty="0" err="1" smtClean="0"/>
              <a:t>로</a:t>
            </a:r>
            <a:r>
              <a:rPr lang="ko-KR" altLang="en-US" sz="1000" b="1" dirty="0" smtClean="0"/>
              <a:t> 신고서 조회가 가능하며</a:t>
            </a:r>
            <a:endParaRPr lang="en-US" altLang="ko-KR" sz="1000" b="1" dirty="0" smtClean="0"/>
          </a:p>
          <a:p>
            <a:endParaRPr lang="en-US" altLang="ko-KR" sz="1000" b="1" smtClean="0"/>
          </a:p>
          <a:p>
            <a:r>
              <a:rPr lang="ko-KR" altLang="en-US" sz="1000" b="1" smtClean="0"/>
              <a:t>회원이신 </a:t>
            </a:r>
            <a:r>
              <a:rPr lang="ko-KR" altLang="en-US" sz="1000" b="1" dirty="0" smtClean="0"/>
              <a:t>경우는 로그인 후 조회</a:t>
            </a:r>
            <a:endParaRPr lang="en-US" altLang="ko-KR" sz="1000" b="1" dirty="0" smtClean="0"/>
          </a:p>
          <a:p>
            <a:r>
              <a:rPr lang="ko-KR" altLang="en-US" sz="1000" b="1" dirty="0" smtClean="0"/>
              <a:t>버튼 클릭하시면 조회 됩니다</a:t>
            </a:r>
            <a:r>
              <a:rPr lang="en-US" altLang="ko-KR" sz="1000" b="1" dirty="0" smtClean="0"/>
              <a:t>.</a:t>
            </a:r>
          </a:p>
          <a:p>
            <a:endParaRPr lang="en-US" altLang="ko-KR" sz="1000" b="1" dirty="0"/>
          </a:p>
          <a:p>
            <a:r>
              <a:rPr lang="ko-KR" altLang="en-US" sz="1000" b="1" dirty="0" err="1" smtClean="0"/>
              <a:t>납세자분에</a:t>
            </a:r>
            <a:r>
              <a:rPr lang="ko-KR" altLang="en-US" sz="1000" b="1" dirty="0" smtClean="0"/>
              <a:t> </a:t>
            </a:r>
            <a:r>
              <a:rPr lang="ko-KR" altLang="en-US" sz="1000" b="1" smtClean="0"/>
              <a:t>법인번호</a:t>
            </a:r>
            <a:r>
              <a:rPr lang="en-US" altLang="ko-KR" sz="1000" b="1" smtClean="0"/>
              <a:t>, </a:t>
            </a:r>
            <a:r>
              <a:rPr lang="ko-KR" altLang="en-US" sz="1000" b="1" smtClean="0"/>
              <a:t>사업자번호</a:t>
            </a:r>
            <a:r>
              <a:rPr lang="en-US" altLang="ko-KR" sz="1000" b="1" dirty="0" smtClean="0"/>
              <a:t>,</a:t>
            </a:r>
          </a:p>
          <a:p>
            <a:r>
              <a:rPr lang="ko-KR" altLang="en-US" sz="1000" b="1" smtClean="0"/>
              <a:t>관할구청</a:t>
            </a:r>
            <a:r>
              <a:rPr lang="en-US" altLang="ko-KR" sz="1000" b="1" smtClean="0"/>
              <a:t>, </a:t>
            </a:r>
            <a:r>
              <a:rPr lang="ko-KR" altLang="en-US" sz="1000" b="1" smtClean="0"/>
              <a:t>행정</a:t>
            </a:r>
            <a:r>
              <a:rPr lang="ko-KR" altLang="en-US" sz="1000" b="1" smtClean="0"/>
              <a:t>동</a:t>
            </a:r>
            <a:r>
              <a:rPr lang="en-US" altLang="ko-KR" sz="1000" b="1" smtClean="0"/>
              <a:t>, </a:t>
            </a:r>
            <a:r>
              <a:rPr lang="ko-KR" altLang="en-US" sz="1000" b="1" smtClean="0"/>
              <a:t>법인명</a:t>
            </a:r>
            <a:r>
              <a:rPr lang="en-US" altLang="ko-KR" sz="1000" b="1" smtClean="0"/>
              <a:t>, </a:t>
            </a:r>
          </a:p>
          <a:p>
            <a:r>
              <a:rPr lang="ko-KR" altLang="en-US" sz="1000" b="1" smtClean="0"/>
              <a:t>사업자주소</a:t>
            </a:r>
            <a:r>
              <a:rPr lang="en-US" altLang="ko-KR" sz="1000" b="1" smtClean="0"/>
              <a:t>, </a:t>
            </a:r>
            <a:r>
              <a:rPr lang="ko-KR" altLang="en-US" sz="1000" b="1" smtClean="0"/>
              <a:t>연락처를 </a:t>
            </a:r>
            <a:r>
              <a:rPr lang="ko-KR" altLang="en-US" sz="1000" b="1" dirty="0" smtClean="0"/>
              <a:t>입력합니다</a:t>
            </a:r>
            <a:r>
              <a:rPr lang="en-US" altLang="ko-KR" sz="1000" b="1" dirty="0" smtClean="0"/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6533" y="1196752"/>
            <a:ext cx="9653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smtClean="0">
                <a:solidFill>
                  <a:srgbClr val="3B8AC3"/>
                </a:solidFill>
              </a:rPr>
              <a:t>메뉴 설명</a:t>
            </a:r>
            <a:endParaRPr lang="en-US" altLang="ko-KR" sz="1400" b="1" smtClean="0">
              <a:solidFill>
                <a:srgbClr val="3B8AC3"/>
              </a:solidFill>
            </a:endParaRPr>
          </a:p>
        </p:txBody>
      </p:sp>
      <p:cxnSp>
        <p:nvCxnSpPr>
          <p:cNvPr id="17" name="직선 연결선 16"/>
          <p:cNvCxnSpPr/>
          <p:nvPr/>
        </p:nvCxnSpPr>
        <p:spPr>
          <a:xfrm>
            <a:off x="6573111" y="1529633"/>
            <a:ext cx="2160240" cy="0"/>
          </a:xfrm>
          <a:prstGeom prst="line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직사각형 17"/>
          <p:cNvSpPr/>
          <p:nvPr/>
        </p:nvSpPr>
        <p:spPr>
          <a:xfrm>
            <a:off x="5451181" y="2944167"/>
            <a:ext cx="712597" cy="243546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사각형 24"/>
          <p:cNvSpPr/>
          <p:nvPr/>
        </p:nvSpPr>
        <p:spPr>
          <a:xfrm>
            <a:off x="4855459" y="4743814"/>
            <a:ext cx="3762212" cy="165300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80511" y="4811546"/>
            <a:ext cx="3704080" cy="1509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6" name="직선 연결선 25"/>
          <p:cNvCxnSpPr>
            <a:stCxn id="18" idx="2"/>
            <a:endCxn id="25" idx="0"/>
          </p:cNvCxnSpPr>
          <p:nvPr/>
        </p:nvCxnSpPr>
        <p:spPr>
          <a:xfrm>
            <a:off x="5807480" y="3187713"/>
            <a:ext cx="929085" cy="1556101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>
            <a:off x="6573111" y="6509206"/>
            <a:ext cx="2160240" cy="0"/>
          </a:xfrm>
          <a:prstGeom prst="line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86690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6586533" y="1529633"/>
            <a:ext cx="2146818" cy="49957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2" name="직선 연결선 11"/>
          <p:cNvCxnSpPr/>
          <p:nvPr/>
        </p:nvCxnSpPr>
        <p:spPr>
          <a:xfrm>
            <a:off x="6573111" y="6509206"/>
            <a:ext cx="2160240" cy="0"/>
          </a:xfrm>
          <a:prstGeom prst="line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323528" y="1179588"/>
            <a:ext cx="6059165" cy="539322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243" y="1216379"/>
            <a:ext cx="5921853" cy="531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6586533" y="1685561"/>
            <a:ext cx="193674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 smtClean="0"/>
              <a:t>소득</a:t>
            </a:r>
            <a:r>
              <a:rPr lang="en-US" altLang="ko-KR" sz="1000" b="1" dirty="0" smtClean="0"/>
              <a:t>(</a:t>
            </a:r>
            <a:r>
              <a:rPr lang="ko-KR" altLang="en-US" sz="1000" b="1" dirty="0" smtClean="0"/>
              <a:t>급여</a:t>
            </a:r>
            <a:r>
              <a:rPr lang="en-US" altLang="ko-KR" sz="1000" b="1" dirty="0" smtClean="0"/>
              <a:t>)</a:t>
            </a:r>
            <a:r>
              <a:rPr lang="ko-KR" altLang="en-US" sz="1000" b="1" dirty="0" smtClean="0"/>
              <a:t>지급일 입력</a:t>
            </a:r>
            <a:endParaRPr lang="en-US" altLang="ko-KR" sz="1000" b="1" dirty="0" smtClean="0"/>
          </a:p>
          <a:p>
            <a:r>
              <a:rPr lang="ko-KR" altLang="en-US" sz="1000" b="1" dirty="0" smtClean="0"/>
              <a:t>귀속연월 입력</a:t>
            </a:r>
            <a:endParaRPr lang="en-US" altLang="ko-KR" sz="1000" b="1" dirty="0" smtClean="0"/>
          </a:p>
          <a:p>
            <a:r>
              <a:rPr lang="ko-KR" altLang="en-US" sz="1000" b="1" dirty="0" smtClean="0"/>
              <a:t>근로소득 및 해당 항목에 인원</a:t>
            </a:r>
            <a:r>
              <a:rPr lang="en-US" altLang="ko-KR" sz="1000" b="1" dirty="0" smtClean="0"/>
              <a:t>,</a:t>
            </a:r>
            <a:endParaRPr lang="en-US" altLang="ko-KR" sz="1000" b="1" dirty="0"/>
          </a:p>
          <a:p>
            <a:r>
              <a:rPr lang="ko-KR" altLang="en-US" sz="1000" b="1" dirty="0" smtClean="0"/>
              <a:t>과세표준</a:t>
            </a:r>
            <a:r>
              <a:rPr lang="en-US" altLang="ko-KR" sz="1000" b="1" dirty="0" smtClean="0"/>
              <a:t>,</a:t>
            </a:r>
            <a:r>
              <a:rPr lang="ko-KR" altLang="en-US" sz="1000" b="1" dirty="0" smtClean="0"/>
              <a:t>지방소득세액을 입력</a:t>
            </a:r>
            <a:endParaRPr lang="en-US" altLang="ko-KR" sz="1000" b="1" dirty="0" smtClean="0"/>
          </a:p>
          <a:p>
            <a:r>
              <a:rPr lang="ko-KR" altLang="en-US" sz="1000" b="1" dirty="0" smtClean="0"/>
              <a:t>합니다</a:t>
            </a:r>
            <a:r>
              <a:rPr lang="en-US" altLang="ko-KR" sz="1000" b="1" dirty="0" smtClean="0"/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86533" y="1196752"/>
            <a:ext cx="9653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smtClean="0">
                <a:solidFill>
                  <a:srgbClr val="3B8AC3"/>
                </a:solidFill>
              </a:rPr>
              <a:t>메뉴 설명</a:t>
            </a:r>
            <a:endParaRPr lang="en-US" altLang="ko-KR" sz="1400" b="1" smtClean="0">
              <a:solidFill>
                <a:srgbClr val="3B8AC3"/>
              </a:solidFill>
            </a:endParaRPr>
          </a:p>
        </p:txBody>
      </p:sp>
      <p:cxnSp>
        <p:nvCxnSpPr>
          <p:cNvPr id="16" name="직선 연결선 15"/>
          <p:cNvCxnSpPr/>
          <p:nvPr/>
        </p:nvCxnSpPr>
        <p:spPr>
          <a:xfrm>
            <a:off x="6573111" y="1529633"/>
            <a:ext cx="2160240" cy="0"/>
          </a:xfrm>
          <a:prstGeom prst="line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23528" y="629741"/>
            <a:ext cx="2744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smtClean="0">
                <a:solidFill>
                  <a:schemeClr val="bg1"/>
                </a:solidFill>
                <a:latin typeface="+mj-lt"/>
              </a:rPr>
              <a:t>특별징수분 </a:t>
            </a:r>
            <a:r>
              <a:rPr lang="en-US" altLang="ko-KR" sz="1200" b="1" smtClean="0">
                <a:solidFill>
                  <a:schemeClr val="bg1"/>
                </a:solidFill>
                <a:latin typeface="+mj-lt"/>
              </a:rPr>
              <a:t>– </a:t>
            </a:r>
            <a:r>
              <a:rPr lang="ko-KR" altLang="en-US" sz="1200" b="1" smtClean="0">
                <a:solidFill>
                  <a:schemeClr val="bg1"/>
                </a:solidFill>
                <a:latin typeface="+mj-lt"/>
              </a:rPr>
              <a:t>과세표준 및 세액 입력</a:t>
            </a:r>
            <a:endParaRPr lang="ko-KR" altLang="en-US" sz="1200" b="1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70534"/>
            <a:ext cx="231345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5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지방소득세 </a:t>
            </a:r>
            <a:r>
              <a:rPr lang="en-US" altLang="ko-KR" sz="15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(</a:t>
            </a:r>
            <a:r>
              <a:rPr lang="ko-KR" altLang="en-US" sz="15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특별징수분</a:t>
            </a:r>
            <a:r>
              <a:rPr lang="en-US" altLang="ko-KR" sz="15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)</a:t>
            </a:r>
            <a:endParaRPr lang="ko-KR" altLang="en-US" sz="1500" b="1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278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6586533" y="1529633"/>
            <a:ext cx="2146818" cy="49957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6573111" y="6509206"/>
            <a:ext cx="2160240" cy="0"/>
          </a:xfrm>
          <a:prstGeom prst="line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직사각형 7"/>
          <p:cNvSpPr/>
          <p:nvPr/>
        </p:nvSpPr>
        <p:spPr>
          <a:xfrm>
            <a:off x="323528" y="1179588"/>
            <a:ext cx="6059165" cy="539322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3362" y="1196752"/>
            <a:ext cx="6011308" cy="5312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586533" y="1685561"/>
            <a:ext cx="2276585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b="1" dirty="0" smtClean="0"/>
              <a:t>가감조정내역이 </a:t>
            </a:r>
            <a:r>
              <a:rPr lang="ko-KR" altLang="en-US" sz="1000" b="1" smtClean="0"/>
              <a:t>있는 </a:t>
            </a:r>
            <a:r>
              <a:rPr lang="ko-KR" altLang="en-US" sz="1000" b="1" smtClean="0"/>
              <a:t>경우만</a:t>
            </a:r>
            <a:endParaRPr lang="en-US" altLang="ko-KR" sz="1000" b="1" dirty="0" smtClean="0"/>
          </a:p>
          <a:p>
            <a:r>
              <a:rPr lang="ko-KR" altLang="en-US" sz="1000" b="1" dirty="0" smtClean="0"/>
              <a:t>내역을 입력합니다</a:t>
            </a:r>
            <a:r>
              <a:rPr lang="en-US" altLang="ko-KR" sz="1000" b="1" dirty="0" smtClean="0"/>
              <a:t>.</a:t>
            </a:r>
          </a:p>
          <a:p>
            <a:endParaRPr lang="en-US" altLang="ko-KR" sz="1000" b="1" dirty="0"/>
          </a:p>
          <a:p>
            <a:r>
              <a:rPr lang="ko-KR" altLang="en-US" sz="1000" b="1" dirty="0" smtClean="0"/>
              <a:t>산출내역을 확인 하신 연후에</a:t>
            </a:r>
            <a:endParaRPr lang="en-US" altLang="ko-KR" sz="1000" b="1" dirty="0" smtClean="0"/>
          </a:p>
          <a:p>
            <a:r>
              <a:rPr lang="ko-KR" altLang="en-US" sz="1000" b="1" dirty="0" smtClean="0"/>
              <a:t>신고인 사항을 입력 하시고</a:t>
            </a:r>
            <a:endParaRPr lang="en-US" altLang="ko-KR" sz="1000" b="1" dirty="0" smtClean="0"/>
          </a:p>
          <a:p>
            <a:r>
              <a:rPr lang="ko-KR" altLang="en-US" sz="1000" b="1" dirty="0" smtClean="0"/>
              <a:t>신고하기 버튼을 클릭합니다</a:t>
            </a:r>
            <a:r>
              <a:rPr lang="en-US" altLang="ko-KR" sz="1000" b="1" dirty="0" smtClean="0"/>
              <a:t>.</a:t>
            </a:r>
          </a:p>
          <a:p>
            <a:endParaRPr lang="en-US" altLang="ko-KR" sz="1000" b="1" dirty="0"/>
          </a:p>
          <a:p>
            <a:r>
              <a:rPr lang="ko-KR" altLang="en-US" sz="1000" b="1" dirty="0" smtClean="0"/>
              <a:t>회원로그인 하시면 신고인 사항은</a:t>
            </a:r>
            <a:endParaRPr lang="en-US" altLang="ko-KR" sz="1000" b="1" dirty="0" smtClean="0"/>
          </a:p>
          <a:p>
            <a:r>
              <a:rPr lang="ko-KR" altLang="en-US" sz="1000" b="1" dirty="0" smtClean="0"/>
              <a:t>자동으로 입력되어 따로 </a:t>
            </a:r>
            <a:r>
              <a:rPr lang="ko-KR" altLang="en-US" sz="1000" b="1" dirty="0" err="1" smtClean="0"/>
              <a:t>입렵</a:t>
            </a:r>
            <a:r>
              <a:rPr lang="ko-KR" altLang="en-US" sz="1000" b="1" dirty="0" smtClean="0"/>
              <a:t> 하실</a:t>
            </a:r>
            <a:endParaRPr lang="en-US" altLang="ko-KR" sz="1000" b="1" dirty="0" smtClean="0"/>
          </a:p>
          <a:p>
            <a:r>
              <a:rPr lang="ko-KR" altLang="en-US" sz="1000" b="1" dirty="0" smtClean="0"/>
              <a:t>필요가 </a:t>
            </a:r>
            <a:r>
              <a:rPr lang="ko-KR" altLang="en-US" sz="1000" b="1" smtClean="0"/>
              <a:t>없습니다</a:t>
            </a:r>
            <a:r>
              <a:rPr lang="en-US" altLang="ko-KR" sz="1000" b="1" smtClean="0"/>
              <a:t>.</a:t>
            </a:r>
          </a:p>
          <a:p>
            <a:endParaRPr lang="en-US" altLang="ko-KR" sz="1000" b="1" smtClean="0"/>
          </a:p>
          <a:p>
            <a:r>
              <a:rPr lang="ko-KR" altLang="en-US" sz="1000" b="1" smtClean="0"/>
              <a:t>신고 후 가상계좌 또는 카드납부 등</a:t>
            </a:r>
            <a:endParaRPr lang="en-US" altLang="ko-KR" sz="1000" b="1" smtClean="0"/>
          </a:p>
          <a:p>
            <a:r>
              <a:rPr lang="ko-KR" altLang="en-US" sz="1000" b="1" smtClean="0"/>
              <a:t>다양한 방법을 통해 납부가능합니다</a:t>
            </a:r>
            <a:r>
              <a:rPr lang="en-US" altLang="ko-KR" sz="1000" b="1" smtClean="0"/>
              <a:t>.</a:t>
            </a:r>
            <a:endParaRPr lang="en-US" altLang="ko-KR" sz="1000" b="1" smtClean="0"/>
          </a:p>
        </p:txBody>
      </p:sp>
      <p:sp>
        <p:nvSpPr>
          <p:cNvPr id="13" name="TextBox 12"/>
          <p:cNvSpPr txBox="1"/>
          <p:nvPr/>
        </p:nvSpPr>
        <p:spPr>
          <a:xfrm>
            <a:off x="6586533" y="1196752"/>
            <a:ext cx="9653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smtClean="0">
                <a:solidFill>
                  <a:srgbClr val="3B8AC3"/>
                </a:solidFill>
              </a:rPr>
              <a:t>메뉴 설명</a:t>
            </a:r>
            <a:endParaRPr lang="en-US" altLang="ko-KR" sz="1400" b="1" smtClean="0">
              <a:solidFill>
                <a:srgbClr val="3B8AC3"/>
              </a:solidFill>
            </a:endParaRPr>
          </a:p>
        </p:txBody>
      </p:sp>
      <p:cxnSp>
        <p:nvCxnSpPr>
          <p:cNvPr id="14" name="직선 연결선 13"/>
          <p:cNvCxnSpPr/>
          <p:nvPr/>
        </p:nvCxnSpPr>
        <p:spPr>
          <a:xfrm>
            <a:off x="6573111" y="1529633"/>
            <a:ext cx="2160240" cy="0"/>
          </a:xfrm>
          <a:prstGeom prst="line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23528" y="629741"/>
            <a:ext cx="35141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b="1" smtClean="0">
                <a:solidFill>
                  <a:schemeClr val="bg1"/>
                </a:solidFill>
                <a:latin typeface="+mj-lt"/>
              </a:rPr>
              <a:t>특별징수분 </a:t>
            </a:r>
            <a:r>
              <a:rPr lang="en-US" altLang="ko-KR" sz="1200" b="1" smtClean="0">
                <a:solidFill>
                  <a:schemeClr val="bg1"/>
                </a:solidFill>
                <a:latin typeface="+mj-lt"/>
              </a:rPr>
              <a:t>– </a:t>
            </a:r>
            <a:r>
              <a:rPr lang="ko-KR" altLang="en-US" sz="1200" b="1" smtClean="0">
                <a:solidFill>
                  <a:schemeClr val="bg1"/>
                </a:solidFill>
                <a:latin typeface="+mj-lt"/>
              </a:rPr>
              <a:t>가감조정내역 및 신고인 사항 입력</a:t>
            </a:r>
            <a:endParaRPr lang="ko-KR" altLang="en-US" sz="1200" b="1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170534"/>
            <a:ext cx="231345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5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지방소득세 </a:t>
            </a:r>
            <a:r>
              <a:rPr lang="en-US" altLang="ko-KR" sz="15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(</a:t>
            </a:r>
            <a:r>
              <a:rPr lang="ko-KR" altLang="en-US" sz="15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특별징수분</a:t>
            </a:r>
            <a:r>
              <a:rPr lang="en-US" altLang="ko-KR" sz="15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)</a:t>
            </a:r>
            <a:endParaRPr lang="ko-KR" altLang="en-US" sz="1500" b="1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95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</TotalTime>
  <Words>199</Words>
  <Application>Microsoft Office PowerPoint</Application>
  <PresentationFormat>화면 슬라이드 쇼(4:3)</PresentationFormat>
  <Paragraphs>56</Paragraphs>
  <Slides>5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Office 테마</vt:lpstr>
      <vt:lpstr>슬라이드 1</vt:lpstr>
      <vt:lpstr>슬라이드 2</vt:lpstr>
      <vt:lpstr>슬라이드 3</vt:lpstr>
      <vt:lpstr>슬라이드 4</vt:lpstr>
      <vt:lpstr>슬라이드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woori</dc:creator>
  <cp:lastModifiedBy>user</cp:lastModifiedBy>
  <cp:revision>45</cp:revision>
  <dcterms:created xsi:type="dcterms:W3CDTF">2017-09-11T01:45:14Z</dcterms:created>
  <dcterms:modified xsi:type="dcterms:W3CDTF">2017-09-29T02:23:54Z</dcterms:modified>
</cp:coreProperties>
</file>